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16" r:id="rId15"/>
    <p:sldId id="320" r:id="rId16"/>
    <p:sldId id="322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18.09.2025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18.09.2025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İLETİŞİM</a:t>
            </a:r>
            <a:endParaRPr lang="tr-TR" dirty="0"/>
          </a:p>
        </p:txBody>
      </p:sp>
      <p:pic>
        <p:nvPicPr>
          <p:cNvPr id="6" name="Picture 18" descr="Communic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301081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2-ETKİN DİNLEME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Doğuştan iyi dinleyici olanların sayısı azdır. İyi bir dinleyici olabilmek için, bilinçli bir çaba ve yeni beceriler öğrenmek gerekir.</a:t>
            </a:r>
            <a:r>
              <a:rPr lang="tr-TR" sz="3600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19458" name="Picture 2" descr="MM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645024"/>
            <a:ext cx="3558133" cy="16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3-BEDEN DİLİ</a:t>
            </a:r>
            <a:endParaRPr lang="tr-T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0378"/>
          <a:stretch>
            <a:fillRect/>
          </a:stretch>
        </p:blipFill>
        <p:spPr>
          <a:xfrm>
            <a:off x="827584" y="1916832"/>
            <a:ext cx="6036568" cy="3064494"/>
          </a:xfrm>
          <a:noFill/>
        </p:spPr>
      </p:pic>
      <p:sp>
        <p:nvSpPr>
          <p:cNvPr id="5" name="4 Dikdörtgen"/>
          <p:cNvSpPr/>
          <p:nvPr/>
        </p:nvSpPr>
        <p:spPr>
          <a:xfrm>
            <a:off x="2286000" y="517548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solidFill>
                  <a:schemeClr val="tx2"/>
                </a:solidFill>
                <a:latin typeface="Comic Sans MS" pitchFamily="66" charset="0"/>
              </a:rPr>
              <a:t>Kendimiz hakkında </a:t>
            </a:r>
          </a:p>
          <a:p>
            <a:pPr>
              <a:spcBef>
                <a:spcPct val="50000"/>
              </a:spcBef>
            </a:pPr>
            <a:r>
              <a:rPr lang="tr-TR" sz="2400" dirty="0" smtClean="0">
                <a:solidFill>
                  <a:schemeClr val="tx2"/>
                </a:solidFill>
                <a:latin typeface="Comic Sans MS" pitchFamily="66" charset="0"/>
              </a:rPr>
              <a:t>sözcüklerin asla veremeyeceği mesajlar veririz</a:t>
            </a:r>
            <a:endParaRPr lang="tr-TR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5400" b="1" dirty="0" smtClean="0">
                <a:latin typeface="Comic Sans MS" pitchFamily="66" charset="0"/>
              </a:rPr>
              <a:t>4. Konuşmaya Açık Davet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Duygu ve düşüncelerini  </a:t>
            </a:r>
          </a:p>
          <a:p>
            <a:pPr>
              <a:lnSpc>
                <a:spcPct val="90000"/>
              </a:lnSpc>
            </a:pP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ifade etmekte zorlandığı O konuda konuşmak ister misin?</a:t>
            </a:r>
          </a:p>
          <a:p>
            <a:pPr>
              <a:lnSpc>
                <a:spcPct val="90000"/>
              </a:lnSpc>
            </a:pP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Bu olay karşısında neler hissettin?</a:t>
            </a:r>
          </a:p>
          <a:p>
            <a:pPr>
              <a:lnSpc>
                <a:spcPct val="90000"/>
              </a:lnSpc>
            </a:pP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Bana örnek verir misin?</a:t>
            </a:r>
          </a:p>
          <a:p>
            <a:pPr>
              <a:lnSpc>
                <a:spcPct val="90000"/>
              </a:lnSpc>
            </a:pP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Bu konuda neler düşünüyorsun</a:t>
            </a:r>
          </a:p>
          <a:p>
            <a:pPr>
              <a:lnSpc>
                <a:spcPct val="90000"/>
              </a:lnSpc>
              <a:buNone/>
            </a:pP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durumlarda  bireyi </a:t>
            </a:r>
          </a:p>
          <a:p>
            <a:pPr>
              <a:lnSpc>
                <a:spcPct val="90000"/>
              </a:lnSpc>
              <a:buNone/>
            </a:pP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konuşmaya davet etmek </a:t>
            </a:r>
          </a:p>
          <a:p>
            <a:pPr>
              <a:lnSpc>
                <a:spcPct val="90000"/>
              </a:lnSpc>
              <a:buNone/>
            </a:pP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için özendirici sorular </a:t>
            </a:r>
          </a:p>
          <a:p>
            <a:pPr>
              <a:lnSpc>
                <a:spcPct val="90000"/>
              </a:lnSpc>
              <a:buNone/>
            </a:pP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sormaktır.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SEN DİLİ YERİNE BEN DİLİ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tr-TR" b="1" dirty="0" smtClean="0"/>
              <a:t>Sen Dili</a:t>
            </a:r>
            <a:endParaRPr lang="tr-TR" dirty="0" smtClean="0"/>
          </a:p>
          <a:p>
            <a:pPr fontAlgn="base"/>
            <a:r>
              <a:rPr lang="tr-TR" b="1" dirty="0" smtClean="0"/>
              <a:t>Ben Dili</a:t>
            </a:r>
            <a:endParaRPr lang="tr-TR" dirty="0" smtClean="0"/>
          </a:p>
          <a:p>
            <a:pPr fontAlgn="base"/>
            <a:r>
              <a:rPr lang="tr-TR" dirty="0" smtClean="0"/>
              <a:t>Neden geç kaldın?</a:t>
            </a:r>
          </a:p>
          <a:p>
            <a:pPr fontAlgn="base"/>
            <a:r>
              <a:rPr lang="tr-TR" dirty="0" smtClean="0"/>
              <a:t>Geç kaldığında işlerin yetişmeyeceğini düşünüyorum.</a:t>
            </a:r>
          </a:p>
          <a:p>
            <a:pPr fontAlgn="base"/>
            <a:r>
              <a:rPr lang="tr-TR" dirty="0" smtClean="0"/>
              <a:t>Çok kabasın, her zaman sözümü kesiyorsun. </a:t>
            </a:r>
          </a:p>
          <a:p>
            <a:pPr fontAlgn="base"/>
            <a:r>
              <a:rPr lang="tr-TR" dirty="0" smtClean="0"/>
              <a:t>Konuşmaya başladığımda sözümü bitirmemi beklemediğinde çok rahatsız oluyorum. </a:t>
            </a:r>
          </a:p>
          <a:p>
            <a:pPr fontAlgn="base"/>
            <a:r>
              <a:rPr lang="tr-TR" dirty="0" smtClean="0"/>
              <a:t>İşleri sürekli aksatmandan bıktım usandım artık</a:t>
            </a:r>
          </a:p>
          <a:p>
            <a:pPr fontAlgn="base"/>
            <a:r>
              <a:rPr lang="tr-TR" dirty="0" smtClean="0"/>
              <a:t>Sana verilen sorumlulukları yerine getirmemenden hoşlanmıyorum. 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611560" y="704850"/>
            <a:ext cx="7618040" cy="1143000"/>
          </a:xfrm>
        </p:spPr>
        <p:txBody>
          <a:bodyPr/>
          <a:lstStyle/>
          <a:p>
            <a:r>
              <a:rPr lang="tr-TR" dirty="0" smtClean="0"/>
              <a:t>Etkili olabilmesi için sırayla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251520" y="1935163"/>
            <a:ext cx="7978080" cy="4389437"/>
          </a:xfrm>
        </p:spPr>
        <p:txBody>
          <a:bodyPr/>
          <a:lstStyle/>
          <a:p>
            <a:r>
              <a:rPr lang="tr-TR" dirty="0" smtClean="0"/>
              <a:t>: </a:t>
            </a:r>
            <a:r>
              <a:rPr lang="tr-TR" dirty="0" smtClean="0"/>
              <a:t>1. Olumsuz duyguların yaşandığı kişiye davranış veya durum tanıtılır: “</a:t>
            </a:r>
            <a:r>
              <a:rPr lang="tr-TR" dirty="0" smtClean="0">
                <a:solidFill>
                  <a:srgbClr val="FF0000"/>
                </a:solidFill>
              </a:rPr>
              <a:t>Ben konuşurken sözüm kesilince ......” </a:t>
            </a:r>
            <a:r>
              <a:rPr lang="tr-TR" dirty="0" smtClean="0"/>
              <a:t>2. Tanımı yapılan davranışın kişi üzerindeki somut etkisi belirtilir: “</a:t>
            </a:r>
            <a:r>
              <a:rPr lang="tr-TR" dirty="0" smtClean="0">
                <a:solidFill>
                  <a:srgbClr val="FF0000"/>
                </a:solidFill>
              </a:rPr>
              <a:t>Ben konuşurken sözüm kesilince tekrarlamak zorunda kalıyorum </a:t>
            </a:r>
            <a:r>
              <a:rPr lang="tr-TR" dirty="0" smtClean="0">
                <a:solidFill>
                  <a:srgbClr val="FF0000"/>
                </a:solidFill>
              </a:rPr>
              <a:t>......”</a:t>
            </a:r>
          </a:p>
          <a:p>
            <a:r>
              <a:rPr lang="tr-TR" dirty="0" smtClean="0"/>
              <a:t> </a:t>
            </a:r>
            <a:r>
              <a:rPr lang="tr-TR" dirty="0" smtClean="0"/>
              <a:t>3. Duygular dile getirilir: “</a:t>
            </a:r>
            <a:r>
              <a:rPr lang="tr-TR" dirty="0" smtClean="0">
                <a:solidFill>
                  <a:srgbClr val="FF0000"/>
                </a:solidFill>
              </a:rPr>
              <a:t>Ben konuşurken sözüm kesilince tekrarlamak zorunda kalıyorum. Bu da beni kızdırıyor</a:t>
            </a:r>
            <a:r>
              <a:rPr lang="tr-TR" dirty="0" smtClean="0">
                <a:solidFill>
                  <a:srgbClr val="FF0000"/>
                </a:solidFill>
              </a:rPr>
              <a:t>.”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İLETİŞİM ENGELLERİ        YÖNERGELERİ</a:t>
            </a:r>
            <a:endParaRPr lang="tr-TR" dirty="0"/>
          </a:p>
        </p:txBody>
      </p:sp>
      <p:pic>
        <p:nvPicPr>
          <p:cNvPr id="4" name="3 İçerik Yer Tutucusu" descr="http://images.slideplayer.biz.tr/8/2290322/slides/slide_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35163"/>
            <a:ext cx="7776864" cy="459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 the rose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99592" y="2133600"/>
            <a:ext cx="6408712" cy="4389438"/>
          </a:xfrm>
          <a:noFill/>
        </p:spPr>
      </p:pic>
      <p:sp>
        <p:nvSpPr>
          <p:cNvPr id="5" name="4 Başlık"/>
          <p:cNvSpPr>
            <a:spLocks noGrp="1"/>
          </p:cNvSpPr>
          <p:nvPr>
            <p:ph type="title" idx="4294967295"/>
          </p:nvPr>
        </p:nvSpPr>
        <p:spPr>
          <a:xfrm>
            <a:off x="996950" y="620713"/>
            <a:ext cx="8147050" cy="122713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Etkili iletişim kurmanız dileğiyle, saygılarımızla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8686800" cy="1371600"/>
          </a:xfrm>
        </p:spPr>
        <p:txBody>
          <a:bodyPr>
            <a:normAutofit fontScale="90000"/>
          </a:bodyPr>
          <a:lstStyle/>
          <a:p>
            <a:pPr>
              <a:tabLst>
                <a:tab pos="1978025" algn="l"/>
              </a:tabLst>
            </a:pPr>
            <a:r>
              <a:rPr lang="tr-TR" sz="5400" b="1" dirty="0" smtClean="0">
                <a:latin typeface="Comic Sans MS" pitchFamily="66" charset="0"/>
              </a:rPr>
              <a:t/>
            </a:r>
            <a:br>
              <a:rPr lang="tr-TR" sz="5400" b="1" dirty="0" smtClean="0">
                <a:latin typeface="Comic Sans MS" pitchFamily="66" charset="0"/>
              </a:rPr>
            </a:br>
            <a:endParaRPr lang="tr-TR" dirty="0"/>
          </a:p>
        </p:txBody>
      </p:sp>
      <p:pic>
        <p:nvPicPr>
          <p:cNvPr id="4" name="Picture 5" descr="007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3816424" cy="4752528"/>
          </a:xfrm>
        </p:spPr>
      </p:pic>
      <p:sp>
        <p:nvSpPr>
          <p:cNvPr id="5" name="4 İçerik Yer Tutucusu"/>
          <p:cNvSpPr>
            <a:spLocks noGrp="1"/>
          </p:cNvSpPr>
          <p:nvPr>
            <p:ph sz="half" idx="4294967295"/>
          </p:nvPr>
        </p:nvSpPr>
        <p:spPr>
          <a:xfrm>
            <a:off x="5105400" y="1920875"/>
            <a:ext cx="4038600" cy="4433888"/>
          </a:xfrm>
        </p:spPr>
        <p:txBody>
          <a:bodyPr/>
          <a:lstStyle/>
          <a:p>
            <a:r>
              <a:rPr lang="tr-TR" sz="2800" b="1" dirty="0" smtClean="0">
                <a:latin typeface="Comic Sans MS" pitchFamily="66" charset="0"/>
              </a:rPr>
              <a:t>İLETİŞİM </a:t>
            </a:r>
          </a:p>
          <a:p>
            <a:r>
              <a:rPr lang="tr-TR" sz="2800" b="1" dirty="0" smtClean="0">
                <a:latin typeface="Comic Sans MS" pitchFamily="66" charset="0"/>
              </a:rPr>
              <a:t>Duygu ve düşüncelerin paylaşımı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BİZLER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schemeClr val="tx2"/>
                </a:solidFill>
                <a:latin typeface="Comic Sans MS" pitchFamily="66" charset="0"/>
              </a:rPr>
              <a:t>Tavır ve davranışlarımızla,</a:t>
            </a:r>
          </a:p>
          <a:p>
            <a:r>
              <a:rPr lang="tr-TR" sz="2400" dirty="0" smtClean="0">
                <a:solidFill>
                  <a:schemeClr val="tx2"/>
                </a:solidFill>
                <a:latin typeface="Comic Sans MS" pitchFamily="66" charset="0"/>
              </a:rPr>
              <a:t>Duygularımızla,</a:t>
            </a:r>
          </a:p>
          <a:p>
            <a:r>
              <a:rPr lang="tr-TR" sz="2400" dirty="0" smtClean="0">
                <a:solidFill>
                  <a:schemeClr val="tx2"/>
                </a:solidFill>
                <a:latin typeface="Comic Sans MS" pitchFamily="66" charset="0"/>
              </a:rPr>
              <a:t>Düşüncelerimizle,</a:t>
            </a:r>
          </a:p>
          <a:p>
            <a:r>
              <a:rPr lang="tr-TR" sz="2400" dirty="0" smtClean="0">
                <a:solidFill>
                  <a:schemeClr val="tx2"/>
                </a:solidFill>
                <a:latin typeface="Comic Sans MS" pitchFamily="66" charset="0"/>
              </a:rPr>
              <a:t>Kişiliğimizle</a:t>
            </a:r>
          </a:p>
          <a:p>
            <a:pPr>
              <a:buNone/>
            </a:pPr>
            <a:endParaRPr lang="tr-TR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tr-TR" sz="2400" dirty="0" smtClean="0">
                <a:solidFill>
                  <a:schemeClr val="tx2"/>
                </a:solidFill>
                <a:latin typeface="Comic Sans MS" pitchFamily="66" charset="0"/>
              </a:rPr>
              <a:t>sözlü ya da sözsüz şekilde İLETİŞİM kurarız.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çerik Yer Tutucusu"/>
          <p:cNvSpPr>
            <a:spLocks noGrp="1"/>
          </p:cNvSpPr>
          <p:nvPr>
            <p:ph sz="half" idx="4294967295"/>
          </p:nvPr>
        </p:nvSpPr>
        <p:spPr>
          <a:xfrm>
            <a:off x="5245100" y="2781300"/>
            <a:ext cx="3898900" cy="3573463"/>
          </a:xfrm>
        </p:spPr>
        <p:txBody>
          <a:bodyPr>
            <a:normAutofit/>
          </a:bodyPr>
          <a:lstStyle/>
          <a:p>
            <a:r>
              <a:rPr lang="tr-TR" dirty="0" smtClean="0"/>
              <a:t>Tartışmak •</a:t>
            </a:r>
          </a:p>
          <a:p>
            <a:r>
              <a:rPr lang="tr-TR" dirty="0" smtClean="0"/>
              <a:t> Değerlendirmek •</a:t>
            </a:r>
          </a:p>
          <a:p>
            <a:r>
              <a:rPr lang="tr-TR" dirty="0" smtClean="0"/>
              <a:t> Öğrenmek •</a:t>
            </a:r>
          </a:p>
          <a:p>
            <a:r>
              <a:rPr lang="tr-TR" dirty="0" smtClean="0"/>
              <a:t> Yön Vermek •</a:t>
            </a:r>
          </a:p>
          <a:p>
            <a:r>
              <a:rPr lang="tr-TR" dirty="0" smtClean="0"/>
              <a:t> Karşı Koymak •</a:t>
            </a:r>
          </a:p>
          <a:p>
            <a:r>
              <a:rPr lang="tr-TR" dirty="0" smtClean="0"/>
              <a:t> Denetlemek • 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4294967295"/>
          </p:nvPr>
        </p:nvSpPr>
        <p:spPr>
          <a:xfrm>
            <a:off x="611560" y="2492375"/>
            <a:ext cx="3427040" cy="379095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 Sorun </a:t>
            </a:r>
            <a:r>
              <a:rPr lang="tr-TR" dirty="0" smtClean="0"/>
              <a:t>Çözmek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smtClean="0"/>
              <a:t>Anlatmak, </a:t>
            </a:r>
            <a:endParaRPr lang="tr-TR" dirty="0" smtClean="0"/>
          </a:p>
          <a:p>
            <a:r>
              <a:rPr lang="tr-TR" dirty="0" smtClean="0"/>
              <a:t>Anlamak 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Işbirliği</a:t>
            </a:r>
            <a:r>
              <a:rPr lang="tr-TR" dirty="0" smtClean="0"/>
              <a:t>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smtClean="0"/>
              <a:t>Disiplin Altına Almak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smtClean="0"/>
              <a:t>Etkilemek </a:t>
            </a:r>
            <a:endParaRPr lang="tr-TR" dirty="0" smtClean="0"/>
          </a:p>
          <a:p>
            <a:r>
              <a:rPr lang="tr-TR" dirty="0" smtClean="0"/>
              <a:t>Bilgi </a:t>
            </a:r>
            <a:r>
              <a:rPr lang="tr-TR" dirty="0" smtClean="0"/>
              <a:t>Vermek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smtClean="0"/>
              <a:t>İkna Etmek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smtClean="0"/>
              <a:t>Farklı Görüşleri Açmak </a:t>
            </a:r>
            <a:endParaRPr lang="tr-TR" dirty="0" smtClean="0"/>
          </a:p>
        </p:txBody>
      </p:sp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996950" y="620713"/>
            <a:ext cx="8147050" cy="1871662"/>
          </a:xfrm>
        </p:spPr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İLETİŞİMİN </a:t>
            </a:r>
            <a:r>
              <a:rPr lang="tr-TR" sz="3600" dirty="0" smtClean="0">
                <a:solidFill>
                  <a:srgbClr val="FF0000"/>
                </a:solidFill>
              </a:rPr>
              <a:t>AMACI</a:t>
            </a: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> </a:t>
            </a:r>
            <a:r>
              <a:rPr lang="tr-TR" sz="3600" dirty="0" smtClean="0">
                <a:solidFill>
                  <a:srgbClr val="00B0F0"/>
                </a:solidFill>
              </a:rPr>
              <a:t>Amaçların olumlu olması, yapıcı bir iletişim, olumsuz olması ise yıkıcı bir iletişimin ortaya çıkmasına sebep olur</a:t>
            </a:r>
            <a:endParaRPr lang="tr-TR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b="1" dirty="0" smtClean="0">
                <a:latin typeface="Comic Sans MS" pitchFamily="66" charset="0"/>
              </a:rPr>
              <a:t>Sözlü ve Sözsüz İletişim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Bir kişi ile konuşurken </a:t>
            </a:r>
          </a:p>
          <a:p>
            <a:pPr>
              <a:lnSpc>
                <a:spcPct val="80000"/>
              </a:lnSpc>
              <a:buNone/>
            </a:pP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sadece onun kullandığı </a:t>
            </a:r>
          </a:p>
          <a:p>
            <a:pPr>
              <a:lnSpc>
                <a:spcPct val="80000"/>
              </a:lnSpc>
              <a:buNone/>
            </a:pP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kelimeleri algılayıp  </a:t>
            </a:r>
          </a:p>
          <a:p>
            <a:pPr>
              <a:lnSpc>
                <a:spcPct val="80000"/>
              </a:lnSpc>
              <a:buNone/>
            </a:pP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yorumlamakla kalmaz, </a:t>
            </a:r>
          </a:p>
          <a:p>
            <a:pPr>
              <a:lnSpc>
                <a:spcPct val="80000"/>
              </a:lnSpc>
              <a:buNone/>
            </a:pP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konuşurken yaptığı jest ve </a:t>
            </a:r>
          </a:p>
          <a:p>
            <a:pPr>
              <a:lnSpc>
                <a:spcPct val="80000"/>
              </a:lnSpc>
              <a:buNone/>
            </a:pP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mimiklerden , yüzünün </a:t>
            </a:r>
          </a:p>
          <a:p>
            <a:pPr>
              <a:lnSpc>
                <a:spcPct val="80000"/>
              </a:lnSpc>
              <a:buNone/>
            </a:pP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ifadesinden (beden dili) </a:t>
            </a:r>
          </a:p>
          <a:p>
            <a:pPr>
              <a:lnSpc>
                <a:spcPct val="80000"/>
              </a:lnSpc>
              <a:buNone/>
            </a:pP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sesinin tonundan, </a:t>
            </a:r>
          </a:p>
          <a:p>
            <a:pPr>
              <a:lnSpc>
                <a:spcPct val="80000"/>
              </a:lnSpc>
              <a:buNone/>
            </a:pP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kelimelerindeki vurgudan </a:t>
            </a:r>
          </a:p>
          <a:p>
            <a:pPr>
              <a:lnSpc>
                <a:spcPct val="80000"/>
              </a:lnSpc>
              <a:buNone/>
            </a:pP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duraklamalarından dahi </a:t>
            </a:r>
          </a:p>
          <a:p>
            <a:pPr>
              <a:lnSpc>
                <a:spcPct val="80000"/>
              </a:lnSpc>
              <a:buNone/>
            </a:pPr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etkilenirsiniz.</a:t>
            </a:r>
          </a:p>
        </p:txBody>
      </p:sp>
      <p:pic>
        <p:nvPicPr>
          <p:cNvPr id="4" name="Picture 4" descr="MPj043284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32856"/>
            <a:ext cx="277177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763688" y="980728"/>
          <a:ext cx="5400600" cy="5472608"/>
        </p:xfrm>
        <a:graphic>
          <a:graphicData uri="http://schemas.openxmlformats.org/presentationml/2006/ole">
            <p:oleObj spid="_x0000_s1026" name="Slayt" r:id="rId3" imgW="4572024" imgH="3428881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İLETİŞİMİN BİLEŞENLERİ</a:t>
            </a:r>
            <a:endParaRPr lang="tr-TR" dirty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ph idx="1"/>
          </p:nvPr>
        </p:nvGraphicFramePr>
        <p:xfrm>
          <a:off x="1403648" y="1844824"/>
          <a:ext cx="7128792" cy="3888432"/>
        </p:xfrm>
        <a:graphic>
          <a:graphicData uri="http://schemas.openxmlformats.org/presentationml/2006/ole">
            <p:oleObj spid="_x0000_s2050" name="Slayt" r:id="rId3" imgW="4572024" imgH="3428881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tr-TR" b="1" dirty="0" smtClean="0">
                <a:solidFill>
                  <a:schemeClr val="tx2"/>
                </a:solidFill>
                <a:latin typeface="Comic Sans MS" pitchFamily="66" charset="0"/>
              </a:rPr>
              <a:t>ETKİLİ İLETİŞİM </a:t>
            </a:r>
          </a:p>
          <a:p>
            <a:pPr algn="ctr">
              <a:lnSpc>
                <a:spcPct val="150000"/>
              </a:lnSpc>
              <a:buNone/>
            </a:pPr>
            <a:r>
              <a:rPr lang="tr-TR" b="1" dirty="0" smtClean="0">
                <a:solidFill>
                  <a:schemeClr val="tx2"/>
                </a:solidFill>
                <a:latin typeface="Comic Sans MS" pitchFamily="66" charset="0"/>
              </a:rPr>
              <a:t>STRATEJİLERİ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1-EMPATİ</a:t>
            </a:r>
            <a:endParaRPr lang="tr-TR" dirty="0"/>
          </a:p>
        </p:txBody>
      </p:sp>
      <p:pic>
        <p:nvPicPr>
          <p:cNvPr id="4" name="Picture 4" descr="142-empati-duygusal-zek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6136" y="620688"/>
            <a:ext cx="2857500" cy="2324100"/>
          </a:xfrm>
          <a:noFill/>
        </p:spPr>
      </p:pic>
      <p:sp>
        <p:nvSpPr>
          <p:cNvPr id="5" name="4 Dikdörtgen"/>
          <p:cNvSpPr/>
          <p:nvPr/>
        </p:nvSpPr>
        <p:spPr>
          <a:xfrm>
            <a:off x="1043608" y="2551837"/>
            <a:ext cx="46805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tx2"/>
                </a:solidFill>
                <a:latin typeface="Comic Sans MS" pitchFamily="66" charset="0"/>
              </a:rPr>
              <a:t>Empati, birlikte hissetmektir.</a:t>
            </a:r>
          </a:p>
          <a:p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“Karşınızdakini içinde</a:t>
            </a:r>
          </a:p>
          <a:p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bulunduğu ortam ve duruma </a:t>
            </a:r>
          </a:p>
          <a:p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göre değerlendirmek ve </a:t>
            </a:r>
          </a:p>
          <a:p>
            <a:r>
              <a:rPr lang="tr-TR" sz="2800" dirty="0" smtClean="0">
                <a:solidFill>
                  <a:schemeClr val="tx2"/>
                </a:solidFill>
                <a:latin typeface="Comic Sans MS" pitchFamily="66" charset="0"/>
              </a:rPr>
              <a:t>anlamaktır”.</a:t>
            </a:r>
          </a:p>
        </p:txBody>
      </p:sp>
      <p:pic>
        <p:nvPicPr>
          <p:cNvPr id="20482" name="Resim 1" descr="Açıklama: https://encrypted-tbn1.gstatic.com/images?q=tbn:ANd9GcTqu6ALF0_eui6SnRABZX8K1bkOk7bFFFbSgDSz8cYVfC3yqG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84984"/>
            <a:ext cx="270013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326</Words>
  <Application>Microsoft Office PowerPoint</Application>
  <PresentationFormat>Ekran Gösterisi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8" baseType="lpstr">
      <vt:lpstr>Akış</vt:lpstr>
      <vt:lpstr>Slayt</vt:lpstr>
      <vt:lpstr>İLETİŞİM</vt:lpstr>
      <vt:lpstr> </vt:lpstr>
      <vt:lpstr>BİZLER</vt:lpstr>
      <vt:lpstr>İLETİŞİMİN AMACI  Amaçların olumlu olması, yapıcı bir iletişim, olumsuz olması ise yıkıcı bir iletişimin ortaya çıkmasına sebep olur</vt:lpstr>
      <vt:lpstr>Sözlü ve Sözsüz İletişim</vt:lpstr>
      <vt:lpstr>Slayt 6</vt:lpstr>
      <vt:lpstr>İLETİŞİMİN BİLEŞENLERİ</vt:lpstr>
      <vt:lpstr>Slayt 8</vt:lpstr>
      <vt:lpstr>1-EMPATİ</vt:lpstr>
      <vt:lpstr>2-ETKİN DİNLEME</vt:lpstr>
      <vt:lpstr>3-BEDEN DİLİ</vt:lpstr>
      <vt:lpstr>4. Konuşmaya Açık Davet</vt:lpstr>
      <vt:lpstr>SEN DİLİ YERİNE BEN DİLİ</vt:lpstr>
      <vt:lpstr>Etkili olabilmesi için sırayla</vt:lpstr>
      <vt:lpstr>İLETİŞİM ENGELLERİ        YÖNERGELERİ</vt:lpstr>
      <vt:lpstr>Etkili iletişim kurmanız dileğiyle, saygılarımızla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İLETİŞİM</dc:title>
  <dc:creator>GRUNDIG</dc:creator>
  <cp:lastModifiedBy>GRUNDIG</cp:lastModifiedBy>
  <cp:revision>21</cp:revision>
  <dcterms:created xsi:type="dcterms:W3CDTF">2013-03-14T16:38:26Z</dcterms:created>
  <dcterms:modified xsi:type="dcterms:W3CDTF">2025-09-18T09:53:49Z</dcterms:modified>
</cp:coreProperties>
</file>